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sldIdLst>
    <p:sldId id="264" r:id="rId2"/>
    <p:sldId id="256" r:id="rId3"/>
    <p:sldId id="261" r:id="rId4"/>
    <p:sldId id="258" r:id="rId5"/>
    <p:sldId id="262" r:id="rId6"/>
    <p:sldId id="279" r:id="rId7"/>
    <p:sldId id="280" r:id="rId8"/>
    <p:sldId id="281" r:id="rId9"/>
    <p:sldId id="282" r:id="rId10"/>
    <p:sldId id="291" r:id="rId11"/>
    <p:sldId id="276" r:id="rId12"/>
    <p:sldId id="275" r:id="rId13"/>
    <p:sldId id="287" r:id="rId14"/>
    <p:sldId id="306" r:id="rId15"/>
    <p:sldId id="292" r:id="rId16"/>
    <p:sldId id="307" r:id="rId17"/>
    <p:sldId id="288" r:id="rId18"/>
    <p:sldId id="289" r:id="rId19"/>
    <p:sldId id="295" r:id="rId20"/>
    <p:sldId id="296" r:id="rId21"/>
    <p:sldId id="293" r:id="rId22"/>
    <p:sldId id="298" r:id="rId23"/>
    <p:sldId id="266" r:id="rId24"/>
    <p:sldId id="283" r:id="rId25"/>
    <p:sldId id="300" r:id="rId26"/>
    <p:sldId id="301" r:id="rId27"/>
    <p:sldId id="302" r:id="rId28"/>
    <p:sldId id="304" r:id="rId29"/>
    <p:sldId id="299" r:id="rId30"/>
    <p:sldId id="305" r:id="rId31"/>
    <p:sldId id="303" r:id="rId32"/>
  </p:sldIdLst>
  <p:sldSz cx="12192000" cy="6858000"/>
  <p:notesSz cx="6858000" cy="9144000"/>
  <p:embeddedFontLst>
    <p:embeddedFont>
      <p:font typeface="Lato Black" panose="020F0502020204030203" pitchFamily="34" charset="0"/>
      <p:bold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Light" panose="020B0306030504020204" pitchFamily="34" charset="0"/>
      <p:regular r:id="rId40"/>
      <p:italic r:id="rId41"/>
    </p:embeddedFont>
    <p:embeddedFont>
      <p:font typeface="Open Sans SemiBold" panose="020B0706030804020204" pitchFamily="34" charset="0"/>
      <p:bold r:id="rId42"/>
      <p:boldItalic r:id="rId4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173"/>
    <a:srgbClr val="4F4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3E2E-D0C3-494E-9535-BF9DB42343DA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A126A-EADB-4955-9E25-5E1CF085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9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23649-73D6-4D31-9418-EF464282E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97C8C5-1EE9-43C0-A00C-EBF989467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276E47-8E71-42A5-B860-A406F877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43B1-61F7-48D2-AD1B-BB834D27E393}" type="datetimeFigureOut">
              <a:rPr lang="pl-PL" smtClean="0"/>
              <a:pPr/>
              <a:t>2024-04-24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7984F5-2007-45C0-AD71-827F5680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F7A841-577B-488B-9C3C-FCBBABA7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B53-AAA3-46BA-8AFD-1B66643F7F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23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EF4E71-CFF0-4855-9F59-721937A1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10E611-3026-4EC1-9EA7-58D8364CF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6EE891-6CBB-46D4-8723-2614D5C9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43B1-61F7-48D2-AD1B-BB834D27E393}" type="datetimeFigureOut">
              <a:rPr lang="pl-PL" smtClean="0"/>
              <a:pPr/>
              <a:t>2024-04-24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36F736-DB69-46D0-9681-88DD2518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22870B-1859-487C-96E3-F8BA3C17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B53-AAA3-46BA-8AFD-1B66643F7F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8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EA2975B-F030-4DE3-98C5-5F5979BD7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976C3CA-D64A-4486-A714-A63E50564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E1974B-E4A6-411F-AC33-9593EBEB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43B1-61F7-48D2-AD1B-BB834D27E393}" type="datetimeFigureOut">
              <a:rPr lang="pl-PL" smtClean="0"/>
              <a:pPr/>
              <a:t>2024-04-24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DF3BC8-40CD-4D2A-AA88-F5344FEB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86C194-7A4C-4A84-9D61-C3F6404C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B53-AAA3-46BA-8AFD-1B66643F7F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18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11AC3B-38FC-4DC3-AF65-A95A7748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50B2C6-2C8B-4FCC-8E0B-FB49FD1AF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935B162E-8B5E-4FD7-A53B-27EDF5CA9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90409"/>
            <a:ext cx="12192000" cy="4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3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56E157-7601-45B7-BEBB-0E4D8897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8E2680-4F7B-4FF4-AB26-6C5563D03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5CA34D-3342-4B4D-A6E8-97636E89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43B1-61F7-48D2-AD1B-BB834D27E393}" type="datetimeFigureOut">
              <a:rPr lang="pl-PL" smtClean="0"/>
              <a:pPr/>
              <a:t>2024-04-24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750394-C12E-4B65-A74F-FC8F92CD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7EEB4F-A572-405E-BED0-55A8D914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B53-AAA3-46BA-8AFD-1B66643F7F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9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C2EAD0-1C47-44DF-ACFE-64C93D41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75AAD8-EF37-4131-BBB5-2A46C7DE9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8895A46-A626-4061-8FF7-E054634C7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D174393-4EDA-442A-B742-C9D50C8C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43B1-61F7-48D2-AD1B-BB834D27E393}" type="datetimeFigureOut">
              <a:rPr lang="pl-PL" smtClean="0"/>
              <a:pPr/>
              <a:t>2024-04-24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1E0E0C-2863-416B-850F-0DBDE5F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EF4E48-72E0-4B24-97F7-42076164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B53-AAA3-46BA-8AFD-1B66643F7F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17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8E565C-5FC4-4F5B-8FE1-357FD87D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AFD6F4-A210-4991-BAE5-037BE2B51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69B79F2-4FC4-446E-9A0A-D2A1A7ACF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841059B-9E36-4650-8BC5-D2541F4CD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6C0F5CD-FEDA-4565-9D71-5DB618B8A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B420218-994E-4568-9966-CFFF5DE1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43B1-61F7-48D2-AD1B-BB834D27E393}" type="datetimeFigureOut">
              <a:rPr lang="pl-PL" smtClean="0"/>
              <a:pPr/>
              <a:t>2024-04-24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E618BE1-9008-401F-A340-8FD57E65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234F1B0-E54C-46FD-89DC-3364AB0D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B53-AAA3-46BA-8AFD-1B66643F7F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319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531945-B7F2-412D-8662-F549FA2B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93CD22F-C48A-4657-A806-1BCE8FA6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43B1-61F7-48D2-AD1B-BB834D27E393}" type="datetimeFigureOut">
              <a:rPr lang="pl-PL" smtClean="0"/>
              <a:pPr/>
              <a:t>2024-04-24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7FE65A0-20EF-4FC4-9F53-C129D118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6DAB73-4090-43F0-AEC8-B4DAEBFD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B53-AAA3-46BA-8AFD-1B66643F7F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98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BE22200-5B58-45C6-8299-39311CA1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43B1-61F7-48D2-AD1B-BB834D27E393}" type="datetimeFigureOut">
              <a:rPr lang="pl-PL" smtClean="0"/>
              <a:pPr/>
              <a:t>2024-04-24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62071B4-F3A9-4DC8-B333-55C36730C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E3A46B-3F98-47C5-8290-87E20AA5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B53-AAA3-46BA-8AFD-1B66643F7F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79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D0E52A-D80C-4E06-9DC2-15BB852F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D1475D-1F10-417C-B058-5B6E7B4C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B72939-18AE-4573-AEFD-BF69CE4AF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954DC4E-8A20-45F3-A702-26F7F665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43B1-61F7-48D2-AD1B-BB834D27E393}" type="datetimeFigureOut">
              <a:rPr lang="pl-PL" smtClean="0"/>
              <a:pPr/>
              <a:t>2024-04-24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B93BAE-4EE4-4D9C-8BF2-74848023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8B829D6-2B5B-4173-9097-9EF68C39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B53-AAA3-46BA-8AFD-1B66643F7F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97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11EAD4-F48F-4785-AF7D-4B690A5E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0A0A8D0-5218-4D9E-9EB5-7CEA7EA7E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0B0784-CD5E-4D27-9769-FA0839BDC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F319ED2-C7C4-4474-8BC0-CB5A3DA2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43B1-61F7-48D2-AD1B-BB834D27E393}" type="datetimeFigureOut">
              <a:rPr lang="pl-PL" smtClean="0"/>
              <a:pPr/>
              <a:t>2024-04-24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D5E3B96-2E26-408A-A8A4-A1985D8D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ACE09B-C9C1-456C-B106-AEC94AC8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6B53-AAA3-46BA-8AFD-1B66643F7F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87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B1159C3-3103-4CB5-AA0B-B1AE6C0E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3CAD5D-2186-4873-9A58-2E9F69BA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2A3156-7EB7-442D-80F3-69B95B42B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43B1-61F7-48D2-AD1B-BB834D27E393}" type="datetimeFigureOut">
              <a:rPr lang="pl-PL" smtClean="0"/>
              <a:pPr/>
              <a:t>2024-04-24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0F924B-90EC-479A-AE6E-299D00EAD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FF0526-C423-4FB7-9D53-FDF15B7C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F6B53-AAA3-46BA-8AFD-1B66643F7F1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308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z.gov.p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3E9FC5-8997-4DD4-8FBD-F9A0BE475FDE}"/>
              </a:ext>
            </a:extLst>
          </p:cNvPr>
          <p:cNvSpPr txBox="1"/>
          <p:nvPr/>
        </p:nvSpPr>
        <p:spPr>
          <a:xfrm>
            <a:off x="5916682" y="2485525"/>
            <a:ext cx="5679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Początek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811151E0-FD59-4686-BD52-664083B67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2193" y="1719817"/>
            <a:ext cx="8168978" cy="2866492"/>
          </a:xfrm>
          <a:prstGeom prst="rect">
            <a:avLst/>
          </a:prstGeom>
        </p:spPr>
      </p:pic>
      <p:pic>
        <p:nvPicPr>
          <p:cNvPr id="4" name="Grafika 4">
            <a:extLst>
              <a:ext uri="{FF2B5EF4-FFF2-40B4-BE49-F238E27FC236}">
                <a16:creationId xmlns:a16="http://schemas.microsoft.com/office/drawing/2014/main" id="{82919EC6-C597-4B02-A676-11B09A3B8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552" y="4358762"/>
            <a:ext cx="3314699" cy="23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9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Dodatkowe dofinansowanie z PŁ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2422162" y="2819058"/>
            <a:ext cx="8621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2B2173"/>
                </a:solidFill>
                <a:latin typeface="Open Sans SemiBold" charset="0"/>
                <a:ea typeface="Open Sans SemiBold" charset="0"/>
                <a:cs typeface="Open Sans SemiBold" charset="0"/>
              </a:rPr>
              <a:t>250 EUR dla każdego studenta!</a:t>
            </a:r>
            <a:endParaRPr lang="pl-PL" sz="40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8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Dodatkowe informacje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1006679" y="1777776"/>
            <a:ext cx="108637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pl-PL" sz="3200" dirty="0">
                <a:solidFill>
                  <a:srgbClr val="2B217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Nie</a:t>
            </a:r>
            <a: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3200" dirty="0">
                <a:solidFill>
                  <a:srgbClr val="2B2173"/>
                </a:solidFill>
                <a:latin typeface="Open Sans SemiBold" charset="0"/>
                <a:ea typeface="Open Sans SemiBold" charset="0"/>
                <a:cs typeface="Open Sans SemiBold" charset="0"/>
              </a:rPr>
              <a:t>tracisz</a:t>
            </a:r>
            <a: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praw studenta w Polsce</a:t>
            </a:r>
          </a:p>
          <a:p>
            <a:endParaRPr lang="pl-PL" sz="32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Podczas wyjazdów w czasie studiów nadal otrzymujesz stypendia krajowe (stypendium Rektora, stypendium socjalne, stypendium mieszkaniowe)</a:t>
            </a:r>
          </a:p>
          <a:p>
            <a:endParaRPr lang="pl-PL" sz="32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pl-PL" sz="3200" b="1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Wyniki kwalifikacji są wiążące </a:t>
            </a:r>
            <a: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nie można zmienić uczelni</a:t>
            </a:r>
          </a:p>
        </p:txBody>
      </p:sp>
    </p:spTree>
    <p:extLst>
      <p:ext uri="{BB962C8B-B14F-4D97-AF65-F5344CB8AC3E}">
        <p14:creationId xmlns:p14="http://schemas.microsoft.com/office/powerpoint/2010/main" val="239315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BE1C7B4-F103-41D9-9C97-AEFB9E18E14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2B21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EDD27A0-201E-4BE2-BE8F-8F0EA0CF2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8747" y="-1824247"/>
            <a:ext cx="7074187" cy="10581804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30FB494D-E9E8-45FD-8584-CB6B5A9CE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732" y="-554284"/>
            <a:ext cx="4736857" cy="624793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3E9FC5-8997-4DD4-8FBD-F9A0BE475FDE}"/>
              </a:ext>
            </a:extLst>
          </p:cNvPr>
          <p:cNvSpPr txBox="1"/>
          <p:nvPr/>
        </p:nvSpPr>
        <p:spPr>
          <a:xfrm>
            <a:off x="5916682" y="2485525"/>
            <a:ext cx="5679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Organizacja wyjazdu</a:t>
            </a:r>
          </a:p>
        </p:txBody>
      </p:sp>
    </p:spTree>
    <p:extLst>
      <p:ext uri="{BB962C8B-B14F-4D97-AF65-F5344CB8AC3E}">
        <p14:creationId xmlns:p14="http://schemas.microsoft.com/office/powerpoint/2010/main" val="237964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452213"/>
            <a:ext cx="11022675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Nominacje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09FE21D-4A35-40EA-AEBC-3049481BE1D9}"/>
              </a:ext>
            </a:extLst>
          </p:cNvPr>
          <p:cNvSpPr txBox="1"/>
          <p:nvPr/>
        </p:nvSpPr>
        <p:spPr>
          <a:xfrm>
            <a:off x="1510019" y="2012198"/>
            <a:ext cx="96725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pierwszej kolejności biuro SMS </a:t>
            </a:r>
          </a:p>
          <a:p>
            <a:pPr algn="ctr"/>
            <a:r>
              <a:rPr lang="pl-PL" sz="36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dokonuje </a:t>
            </a:r>
            <a:r>
              <a:rPr lang="pl-PL" sz="3600" b="1" u="sng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nominacji</a:t>
            </a:r>
            <a:r>
              <a:rPr lang="pl-PL" sz="36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studenta </a:t>
            </a:r>
          </a:p>
          <a:p>
            <a:pPr algn="ctr"/>
            <a:r>
              <a:rPr lang="pl-PL" sz="36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 uczelni partnerskiej</a:t>
            </a:r>
          </a:p>
          <a:p>
            <a:pPr algn="ctr"/>
            <a:r>
              <a:rPr lang="pl-PL" sz="36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(biuro przesyła informację uczelni zagranicznej o zakwalifikowaniu się studenta na wyjazd)</a:t>
            </a:r>
          </a:p>
        </p:txBody>
      </p:sp>
    </p:spTree>
    <p:extLst>
      <p:ext uri="{BB962C8B-B14F-4D97-AF65-F5344CB8AC3E}">
        <p14:creationId xmlns:p14="http://schemas.microsoft.com/office/powerpoint/2010/main" val="392778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452213"/>
            <a:ext cx="11022675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Procedura aplikacyjna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09FE21D-4A35-40EA-AEBC-3049481BE1D9}"/>
              </a:ext>
            </a:extLst>
          </p:cNvPr>
          <p:cNvSpPr txBox="1"/>
          <p:nvPr/>
        </p:nvSpPr>
        <p:spPr>
          <a:xfrm>
            <a:off x="1112339" y="1676638"/>
            <a:ext cx="9961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 zapoznaje się z procedurą aplikacyjną uczelni zagranicznej na jej stronie internetowej. </a:t>
            </a:r>
            <a:b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Często uczelnia przesyła emailem zasady aplikacji do studenta po dokonanej nominacji przez biuro SMS.</a:t>
            </a:r>
          </a:p>
          <a:p>
            <a:pPr>
              <a:buFont typeface="Arial" pitchFamily="34" charset="0"/>
              <a:buChar char="•"/>
            </a:pPr>
            <a:endParaRPr lang="pl-PL" sz="32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Sprawdź: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terminy aplikacji </a:t>
            </a:r>
            <a:r>
              <a:rPr lang="pl-PL" sz="3200" b="1" u="sng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</a:t>
            </a:r>
            <a:r>
              <a:rPr lang="pl-PL" sz="3200" b="1" u="sng" dirty="0" err="1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deadlines</a:t>
            </a:r>
            <a:r>
              <a:rPr lang="pl-PL" sz="3200" b="1" u="sng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czy wymagana jest aplikacja online (platforma)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jakie dokumenty aplikacyjne należy złożyć</a:t>
            </a:r>
          </a:p>
        </p:txBody>
      </p:sp>
    </p:spTree>
    <p:extLst>
      <p:ext uri="{BB962C8B-B14F-4D97-AF65-F5344CB8AC3E}">
        <p14:creationId xmlns:p14="http://schemas.microsoft.com/office/powerpoint/2010/main" val="3157895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452213"/>
            <a:ext cx="11022675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Dokumenty aplikacyjne dla biura SMS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09FE21D-4A35-40EA-AEBC-3049481BE1D9}"/>
              </a:ext>
            </a:extLst>
          </p:cNvPr>
          <p:cNvSpPr txBox="1"/>
          <p:nvPr/>
        </p:nvSpPr>
        <p:spPr>
          <a:xfrm>
            <a:off x="302004" y="1777776"/>
            <a:ext cx="114425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Wypełnij dokumenty, uzyskaj podpisy i prześlij dokumenty do biura SMS:</a:t>
            </a:r>
          </a:p>
          <a:p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Podanie o zgodę na wyjazd </a:t>
            </a: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uzyskanie zgody i podpisu Prodziekana ds. Studenckich </a:t>
            </a:r>
            <a:b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(UWAGA - studenci IFE przesyłają podanie do biura SMS do podpisu Prodziekana)</a:t>
            </a:r>
          </a:p>
          <a:p>
            <a:endParaRPr lang="pl-PL" sz="2400" dirty="0">
              <a:solidFill>
                <a:srgbClr val="2B2173"/>
              </a:solidFill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Learning Agreement for </a:t>
            </a:r>
            <a:r>
              <a:rPr lang="pl-PL" sz="2400" dirty="0" err="1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Studies</a:t>
            </a:r>
            <a:r>
              <a:rPr lang="pl-PL" sz="2400" dirty="0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 (LAS) </a:t>
            </a: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informacje w kolejnym slajdzie..  </a:t>
            </a:r>
          </a:p>
          <a:p>
            <a:pPr>
              <a:buFont typeface="Arial" pitchFamily="34" charset="0"/>
              <a:buChar char="•"/>
            </a:pPr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err="1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Transcript</a:t>
            </a:r>
            <a:r>
              <a:rPr lang="pl-PL" sz="2400" dirty="0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 of </a:t>
            </a:r>
            <a:r>
              <a:rPr lang="pl-PL" sz="2400" dirty="0" err="1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Records</a:t>
            </a:r>
            <a:r>
              <a:rPr lang="pl-PL" sz="2400" dirty="0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 </a:t>
            </a: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(dokument uzyskasz z dziekanatu Twojego wydziału)</a:t>
            </a:r>
          </a:p>
          <a:p>
            <a:pPr>
              <a:buFont typeface="Arial" pitchFamily="34" charset="0"/>
              <a:buChar char="•"/>
            </a:pPr>
            <a:endParaRPr lang="pl-PL" sz="32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6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452213"/>
            <a:ext cx="11022675" cy="1325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4400" dirty="0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Learning Agreement for </a:t>
            </a:r>
            <a:r>
              <a:rPr lang="pl-PL" sz="4400" dirty="0" err="1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Studies</a:t>
            </a:r>
            <a:r>
              <a:rPr lang="pl-PL" sz="4400" dirty="0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 (LAS)</a:t>
            </a:r>
            <a:endParaRPr lang="pl-PL" sz="4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09FE21D-4A35-40EA-AEBC-3049481BE1D9}"/>
              </a:ext>
            </a:extLst>
          </p:cNvPr>
          <p:cNvSpPr txBox="1"/>
          <p:nvPr/>
        </p:nvSpPr>
        <p:spPr>
          <a:xfrm>
            <a:off x="-58723" y="1777776"/>
            <a:ext cx="122507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pl-PL" sz="28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obowiązkowy wzór wypełniany przez system OLA </a:t>
            </a:r>
          </a:p>
          <a:p>
            <a:pPr algn="ctr"/>
            <a: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(info na stronie CWM)</a:t>
            </a:r>
          </a:p>
          <a:p>
            <a:pPr algn="ctr"/>
            <a:endParaRPr lang="pl-PL" sz="32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Ustal przedmioty w tabeli A oraz tabeli B i uzyskaj podpis </a:t>
            </a:r>
            <a:b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32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Koordynatora Programu Studiów oraz Prodziekana ds. Studenckich </a:t>
            </a:r>
            <a:b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(studenci IFE wysyłają LA z podpisem Koordynatora Programu Studiów oraz uczelni partnerskiej </a:t>
            </a:r>
            <a:r>
              <a:rPr lang="pl-PL" sz="2400" u="sng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 biura SMS </a:t>
            </a: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 podpisu Prodziekana)</a:t>
            </a:r>
          </a:p>
          <a:p>
            <a:pPr>
              <a:buFont typeface="Arial" pitchFamily="34" charset="0"/>
              <a:buChar char="•"/>
            </a:pPr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32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13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Wysłanie dokumentów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158691" y="1571572"/>
            <a:ext cx="1174528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dirty="0">
              <a:solidFill>
                <a:srgbClr val="2B2173"/>
              </a:solidFill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  <a:p>
            <a:pPr marL="914400" lvl="1" indent="-457200" algn="ctr">
              <a:buBlip>
                <a:blip r:embed="rId2"/>
              </a:buBlip>
            </a:pPr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Wyślij podpisane dokumenty do </a:t>
            </a:r>
            <a:r>
              <a:rPr lang="pl-PL" sz="2800" b="1" u="sng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uczelni partnerskiej, </a:t>
            </a:r>
          </a:p>
          <a:p>
            <a:pPr lvl="1" algn="ctr"/>
            <a:r>
              <a:rPr lang="pl-PL" sz="2800" b="1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	</a:t>
            </a:r>
            <a:r>
              <a:rPr lang="pl-PL" sz="2800" b="1" u="sng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do biura SMS</a:t>
            </a:r>
            <a:r>
              <a:rPr lang="pl-PL" sz="2800" b="1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na erasmus@info.p.lodz.pl</a:t>
            </a:r>
            <a:b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</a:br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	oraz Twojego dziekanatu (nie dotyczy studentów IFE) </a:t>
            </a:r>
          </a:p>
          <a:p>
            <a:pPr lvl="1" algn="ctr"/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	</a:t>
            </a:r>
            <a:r>
              <a:rPr lang="pl-PL" sz="2800" b="1" u="sng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przed </a:t>
            </a:r>
            <a:r>
              <a:rPr lang="pl-PL" sz="2800" b="1" u="sng" dirty="0" err="1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deadlinem</a:t>
            </a:r>
            <a:r>
              <a:rPr lang="pl-PL" sz="2800" b="1" u="sng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uczelni zagranicznej !</a:t>
            </a:r>
          </a:p>
          <a:p>
            <a:pPr lvl="1" algn="ctr"/>
            <a:endParaRPr lang="pl-PL" sz="28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 algn="ctr">
              <a:buBlip>
                <a:blip r:embed="rId2"/>
              </a:buBlip>
            </a:pPr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Dokumenty powinny być wysłane zgodnie z wymogami uczelni</a:t>
            </a:r>
            <a:endParaRPr lang="pl-PL" sz="20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endParaRPr lang="pl-PL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4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Akceptacja uczelni zagranicznej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1088027" y="1777776"/>
            <a:ext cx="102657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Blip>
                <a:blip r:embed="rId2"/>
              </a:buBlip>
            </a:pPr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Otrzymasz </a:t>
            </a:r>
            <a:r>
              <a:rPr lang="pl-PL" sz="2800" b="1" u="sng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list/email akceptacyjny </a:t>
            </a:r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z uczelni partnerskiej – </a:t>
            </a:r>
            <a:r>
              <a:rPr lang="pl-PL" sz="2800" u="sng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prześlij go niezwłocznie do biura SMS</a:t>
            </a:r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</a:p>
          <a:p>
            <a:pPr lvl="1"/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	Jeśli w liście brakuje dokładnych dat rozpoczęcia i zakończenia 	mobilności – prosimy o przesłanie kalendarza akademickiego 	uczelni part.</a:t>
            </a:r>
          </a:p>
          <a:p>
            <a:pPr lvl="1"/>
            <a:endParaRPr lang="pl-PL" sz="20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UWAGA! W podanych datach prosimy uwzględnić </a:t>
            </a:r>
            <a:r>
              <a:rPr lang="pl-PL" sz="2800" dirty="0" err="1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welcome</a:t>
            </a:r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pl-PL" sz="2800" dirty="0" err="1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days</a:t>
            </a:r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/ </a:t>
            </a:r>
            <a:r>
              <a:rPr lang="pl-PL" sz="2800" dirty="0" err="1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orientation</a:t>
            </a:r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pl-PL" sz="2800" dirty="0" err="1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sessions</a:t>
            </a:r>
            <a:r>
              <a:rPr lang="pl-PL" sz="28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472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Dane dot. wyjazdu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1458685" y="1777776"/>
            <a:ext cx="98951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Wprowadź informacje na stronie mobility.p.lodz.pl (zakładka dane –&gt; dane wyjazd)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Nr karty EKUZ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Nr polisy NNW i OC ważnej zagranicą na cały okres mobilności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Nr konta bankowego </a:t>
            </a:r>
            <a:r>
              <a:rPr lang="pl-PL" sz="2400" b="1" dirty="0">
                <a:solidFill>
                  <a:srgbClr val="C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 walucie EUR !</a:t>
            </a:r>
          </a:p>
          <a:p>
            <a:pPr marL="914400" lvl="1" indent="-457200">
              <a:buBlip>
                <a:blip r:embed="rId2"/>
              </a:buBlip>
            </a:pPr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Zarejestruj się w serwisie Odyseusz prowadzonym</a:t>
            </a:r>
            <a:b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</a:b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przez Ministerstwo Spraw Zagranicznych</a:t>
            </a:r>
          </a:p>
          <a:p>
            <a:pPr lvl="1"/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Prześlij skan/zdjęcie karty EKUZ na erasmus@info.p.lodz.pl</a:t>
            </a:r>
          </a:p>
          <a:p>
            <a:pPr lvl="1"/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lvl="1"/>
            <a:endParaRPr lang="pl-PL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endParaRPr lang="pl-PL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6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7C1BB6B9-36BE-4BB2-9310-51B0808B0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91275"/>
            <a:ext cx="12260506" cy="466725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F64F1F6C-3CB0-4B63-BFD3-3EF22F07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Dostałeś się na Erasmusa na studia? </a:t>
            </a:r>
            <a:br>
              <a:rPr lang="pl-PL" dirty="0">
                <a:solidFill>
                  <a:srgbClr val="2B2173"/>
                </a:solidFill>
              </a:rPr>
            </a:br>
            <a:r>
              <a:rPr lang="pl-PL" dirty="0">
                <a:solidFill>
                  <a:srgbClr val="2B2173"/>
                </a:solidFill>
              </a:rPr>
              <a:t>Zobacz co dalej…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39D814A-EA8C-4A3C-9867-10F4C5675018}"/>
              </a:ext>
            </a:extLst>
          </p:cNvPr>
          <p:cNvSpPr txBox="1"/>
          <p:nvPr/>
        </p:nvSpPr>
        <p:spPr>
          <a:xfrm>
            <a:off x="2718818" y="2070357"/>
            <a:ext cx="68228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pl-PL" sz="28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Ogólne zasady programu Erasmus+</a:t>
            </a:r>
          </a:p>
          <a:p>
            <a:pPr marL="457200" indent="-457200">
              <a:buBlip>
                <a:blip r:embed="rId4"/>
              </a:buBlip>
            </a:pPr>
            <a:r>
              <a:rPr lang="pl-PL" sz="28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Stypendium Erasmusa</a:t>
            </a:r>
          </a:p>
          <a:p>
            <a:pPr marL="457200" indent="-457200">
              <a:buBlip>
                <a:blip r:embed="rId4"/>
              </a:buBlip>
            </a:pPr>
            <a:r>
              <a:rPr lang="pl-PL" sz="28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Organizacja wyjazdu</a:t>
            </a:r>
          </a:p>
          <a:p>
            <a:pPr marL="457200" indent="-457200">
              <a:buBlip>
                <a:blip r:embed="rId4"/>
              </a:buBlip>
            </a:pPr>
            <a:r>
              <a:rPr lang="pl-PL" sz="28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Realizacja wyjazdu</a:t>
            </a:r>
          </a:p>
          <a:p>
            <a:pPr marL="457200" indent="-457200">
              <a:buBlip>
                <a:blip r:embed="rId4"/>
              </a:buBlip>
            </a:pPr>
            <a:r>
              <a:rPr lang="pl-PL" sz="28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Rozliczenie wyjazdu</a:t>
            </a:r>
          </a:p>
          <a:p>
            <a:pPr marL="457200" indent="-457200">
              <a:buBlip>
                <a:blip r:embed="rId4"/>
              </a:buBlip>
            </a:pPr>
            <a:r>
              <a:rPr lang="pl-PL" sz="28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868379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Karta EKUZ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1600200" y="1924732"/>
            <a:ext cx="98951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lvl="1" algn="ctr"/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Udaj się do NFZ, aby otrzymać Europejską Kartę Ubezpieczenia Zdrowotnego :</a:t>
            </a:r>
          </a:p>
          <a:p>
            <a:pPr marL="914400" lvl="1" indent="-457200" algn="ctr">
              <a:buBlip>
                <a:blip r:embed="rId2"/>
              </a:buBlip>
            </a:pPr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lvl="1" algn="ctr"/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Łódzki Oddział Wojewódzki NFZ</a:t>
            </a:r>
          </a:p>
          <a:p>
            <a:pPr lvl="1" algn="ctr"/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Łódź ul. Targowa 35</a:t>
            </a:r>
          </a:p>
          <a:p>
            <a:pPr lvl="1" algn="ctr"/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  <a:hlinkClick r:id="rId3"/>
              </a:rPr>
              <a:t>www.nfz.gov.pl</a:t>
            </a:r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lvl="1" algn="ctr"/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lvl="1" algn="ctr"/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lvl="1" algn="ctr"/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lub złóż wniosek online</a:t>
            </a:r>
          </a:p>
          <a:p>
            <a:pPr lvl="1"/>
            <a:endParaRPr lang="pl-PL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endParaRPr lang="pl-PL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9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38" y="212615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Umowa finansowa na wyjazd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943162" y="1538178"/>
            <a:ext cx="989511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 dopełnieniu wszystkich formalności oczekuj na email z biura SMS informujący o wystawieniu umowy Erasmus+. </a:t>
            </a:r>
          </a:p>
          <a:p>
            <a:pPr lvl="1"/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Umowa zostanie wystawiona nie wcześniej niż miesiąc przed wyjazdem</a:t>
            </a:r>
          </a:p>
          <a:p>
            <a:pPr lvl="1"/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Przeczytaj dokładnie umowę i podpisz ją</a:t>
            </a:r>
          </a:p>
          <a:p>
            <a:pPr lvl="1"/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Dostarcz umowę do biura z własnoręcznym podpisem </a:t>
            </a:r>
            <a:r>
              <a:rPr lang="pl-PL" sz="2400" u="sng" dirty="0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obowiązkowo przed </a:t>
            </a: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rozpoczęciem mobilności ! (min. 10 dni przed)</a:t>
            </a:r>
            <a:endParaRPr lang="pl-PL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endParaRPr lang="pl-PL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76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Inne ważne sprawy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1458685" y="2088017"/>
            <a:ext cx="98951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Już prawie jedziesz, ale jeszcze…</a:t>
            </a:r>
          </a:p>
          <a:p>
            <a:pPr marL="914400" lvl="1" indent="-457200">
              <a:buBlip>
                <a:blip r:embed="rId2"/>
              </a:buBlip>
            </a:pPr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Sprawdź zasady legalizacji pobytu w kraju, do którego jedziesz</a:t>
            </a:r>
          </a:p>
          <a:p>
            <a:pPr marL="914400" lvl="1" indent="-457200">
              <a:buBlip>
                <a:blip r:embed="rId2"/>
              </a:buBlip>
            </a:pPr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Dowiedz się, gdzie masz się zgłosić po przyjeździe</a:t>
            </a:r>
          </a:p>
          <a:p>
            <a:pPr marL="914400" lvl="1" indent="-457200">
              <a:buBlip>
                <a:blip r:embed="rId2"/>
              </a:buBlip>
            </a:pPr>
            <a:endParaRPr lang="pl-PL" sz="2400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Weź ze sobą nazwisko i nr telefonu osoby kontaktowej</a:t>
            </a:r>
            <a:b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</a:br>
            <a:r>
              <a:rPr lang="pl-PL" sz="2400" dirty="0">
                <a:solidFill>
                  <a:srgbClr val="2B217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z uczelni, w której będziesz studiować</a:t>
            </a:r>
          </a:p>
          <a:p>
            <a:pPr lvl="1"/>
            <a:endParaRPr lang="pl-PL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endParaRPr lang="pl-PL" dirty="0">
              <a:solidFill>
                <a:srgbClr val="2B217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56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A3EB9B-2912-47A2-BBAB-5F2957D3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716431-EE25-4541-8A02-36206E3B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BE1C7B4-F103-41D9-9C97-AEFB9E18E14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2B21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A075F09-13C7-40DA-88CD-A4317462D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85240" y="-225628"/>
            <a:ext cx="12315013" cy="8226628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30FB494D-E9E8-45FD-8584-CB6B5A9CE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732" y="-554284"/>
            <a:ext cx="4736857" cy="624793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3E9FC5-8997-4DD4-8FBD-F9A0BE475FDE}"/>
              </a:ext>
            </a:extLst>
          </p:cNvPr>
          <p:cNvSpPr txBox="1"/>
          <p:nvPr/>
        </p:nvSpPr>
        <p:spPr>
          <a:xfrm>
            <a:off x="5989829" y="2551837"/>
            <a:ext cx="5679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Realizacja wyjazdu</a:t>
            </a:r>
          </a:p>
        </p:txBody>
      </p:sp>
    </p:spTree>
    <p:extLst>
      <p:ext uri="{BB962C8B-B14F-4D97-AF65-F5344CB8AC3E}">
        <p14:creationId xmlns:p14="http://schemas.microsoft.com/office/powerpoint/2010/main" val="3977771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Realizacja programu studiów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369117" y="1694683"/>
            <a:ext cx="1078824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solidFill>
                <a:srgbClr val="2B2173"/>
              </a:solidFill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Realizujesz program studiów zgodnie z Learning Agreement for </a:t>
            </a:r>
            <a:r>
              <a:rPr lang="pl-PL" sz="2400" dirty="0" err="1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Studies</a:t>
            </a: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lvl="1"/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Jeśli zmieniasz przedmioty, to wypełnij część dokumentu </a:t>
            </a:r>
            <a:r>
              <a:rPr lang="pl-PL" sz="2400" b="1" u="sng" dirty="0" err="1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changes</a:t>
            </a:r>
            <a:r>
              <a:rPr lang="pl-PL" sz="2400" b="1" u="sng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LA poprzez system OLA.</a:t>
            </a:r>
            <a:endParaRPr lang="pl-PL" sz="20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2"/>
            <a:r>
              <a:rPr lang="pl-PL" sz="20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Ustal zmiany z Koordynatorem swojego programu studiów w PŁ i przygotuj dokument w systemie OLA, uzyskaj podpisy, a następnie prześlij do dziekanatu (studenci IFE do biura SMS)</a:t>
            </a:r>
          </a:p>
          <a:p>
            <a:pPr lvl="2"/>
            <a:endParaRPr lang="pl-PL" sz="20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2"/>
            <a:r>
              <a:rPr lang="pl-PL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Zmiany zatwierdza Koordynator programu studiów w PŁ, Prodziekan</a:t>
            </a:r>
            <a:br>
              <a:rPr lang="pl-PL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ds. Studenckich oraz osoba odpowiedzialna w uczelni zagranicznej</a:t>
            </a:r>
          </a:p>
        </p:txBody>
      </p:sp>
    </p:spTree>
    <p:extLst>
      <p:ext uri="{BB962C8B-B14F-4D97-AF65-F5344CB8AC3E}">
        <p14:creationId xmlns:p14="http://schemas.microsoft.com/office/powerpoint/2010/main" val="474644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Przedłużenie pobytu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838200" y="1968430"/>
            <a:ext cx="98242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>
              <a:solidFill>
                <a:srgbClr val="2B2173"/>
              </a:solidFill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Jeżeli planujesz zostać dłużej niż zakłada Twoja umowa Erasmus – poinformuj biuro SMS </a:t>
            </a:r>
            <a:r>
              <a:rPr lang="pl-PL" sz="2400" b="1" u="sng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jeszcze w trakcie pobytu </a:t>
            </a:r>
            <a:br>
              <a:rPr lang="pl-PL" sz="2400" b="1" u="sng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celu wystawienia aneksu zwiększającego stypendium </a:t>
            </a: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 </a:t>
            </a: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Po zakończeniu mobilności nie będzie to możliwe.</a:t>
            </a:r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Istnieje możliwość przedłużenia pobytu z semestru zimowego</a:t>
            </a:r>
            <a:b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 semestr letni (informacje na stronie CWM)</a:t>
            </a:r>
            <a:endParaRPr lang="pl-PL" sz="20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14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2B2173"/>
                </a:solidFill>
              </a:rPr>
              <a:t>Dobry moment na znalezienie </a:t>
            </a:r>
            <a:br>
              <a:rPr lang="pl-PL" sz="3600" dirty="0">
                <a:solidFill>
                  <a:srgbClr val="2B2173"/>
                </a:solidFill>
              </a:rPr>
            </a:br>
            <a:r>
              <a:rPr lang="pl-PL" sz="3600" dirty="0">
                <a:solidFill>
                  <a:srgbClr val="2B2173"/>
                </a:solidFill>
              </a:rPr>
              <a:t>praktyk Erasmus ;)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3311378" y="1680554"/>
            <a:ext cx="521183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solidFill>
                <a:srgbClr val="2B2173"/>
              </a:solidFill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  <a:p>
            <a:pPr lvl="1"/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Gdzie szukać praktyk?</a:t>
            </a:r>
          </a:p>
          <a:p>
            <a:pPr lvl="1"/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cwm.p.lodz.pl</a:t>
            </a: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erasmusintern.org</a:t>
            </a: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iaeste.pl</a:t>
            </a: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spain-internship.com</a:t>
            </a:r>
          </a:p>
          <a:p>
            <a:pPr marL="914400" lvl="1" indent="-457200">
              <a:buBlip>
                <a:blip r:embed="rId2"/>
              </a:buBlip>
            </a:pPr>
            <a:endParaRPr lang="pl-PL" sz="20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pl-PL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22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A3EB9B-2912-47A2-BBAB-5F2957D3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716431-EE25-4541-8A02-36206E3B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BE1C7B4-F103-41D9-9C97-AEFB9E18E14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2B21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A075F09-13C7-40DA-88CD-A4317462D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85240" y="-225628"/>
            <a:ext cx="12315013" cy="8226628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30FB494D-E9E8-45FD-8584-CB6B5A9CE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732" y="-554284"/>
            <a:ext cx="4736857" cy="624793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3E9FC5-8997-4DD4-8FBD-F9A0BE475FDE}"/>
              </a:ext>
            </a:extLst>
          </p:cNvPr>
          <p:cNvSpPr txBox="1"/>
          <p:nvPr/>
        </p:nvSpPr>
        <p:spPr>
          <a:xfrm>
            <a:off x="5989829" y="2551837"/>
            <a:ext cx="5679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Rozliczenie wyjazdu</a:t>
            </a:r>
          </a:p>
        </p:txBody>
      </p:sp>
    </p:spTree>
    <p:extLst>
      <p:ext uri="{BB962C8B-B14F-4D97-AF65-F5344CB8AC3E}">
        <p14:creationId xmlns:p14="http://schemas.microsoft.com/office/powerpoint/2010/main" val="2819824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Dokumenty rozliczeniowe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1206987" y="1840798"/>
            <a:ext cx="93379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ciągu 30 dni od zakończenia mobilności dostarcz </a:t>
            </a:r>
            <a:r>
              <a:rPr lang="pl-PL" sz="2400" u="sng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 biura SMS </a:t>
            </a: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oraz dziekanatu(studenci spoza IFE) :</a:t>
            </a:r>
          </a:p>
          <a:p>
            <a:pPr lvl="1"/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400" b="1" dirty="0" err="1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Confirmation</a:t>
            </a:r>
            <a:r>
              <a:rPr lang="pl-PL" sz="2400" b="1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of </a:t>
            </a:r>
            <a:r>
              <a:rPr lang="pl-PL" sz="2400" b="1" dirty="0" err="1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Stay</a:t>
            </a:r>
            <a:r>
              <a:rPr lang="pl-PL" sz="2400" b="1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potwierdzenie pobytu w uczelni partnerskiej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Oryginał </a:t>
            </a:r>
            <a:r>
              <a:rPr lang="pl-PL" sz="2400" b="1" dirty="0" err="1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Transcript</a:t>
            </a:r>
            <a:r>
              <a:rPr lang="pl-PL" sz="2400" b="1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of </a:t>
            </a:r>
            <a:r>
              <a:rPr lang="pl-PL" sz="2400" b="1" dirty="0" err="1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Records</a:t>
            </a:r>
            <a:r>
              <a:rPr lang="pl-PL" sz="2400" b="1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wykaz zaliczeń </a:t>
            </a:r>
            <a:b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(lub email wysłany bezpośrednio przez uczelnię partnerską do biura SMS, ewentualnie dokument od studenta opatrzony linkiem do platformy uczelni zagr.)</a:t>
            </a:r>
            <a:endParaRPr lang="pl-PL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buBlip>
                <a:blip r:embed="rId2"/>
              </a:buBlip>
            </a:pPr>
            <a:endParaRPr lang="pl-PL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16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42" y="544492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Ankieta Erasmus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880844" y="2067301"/>
            <a:ext cx="109644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 powrocie:</a:t>
            </a:r>
          </a:p>
          <a:p>
            <a:pPr lvl="1"/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Wypełnij ankietę online – dostaniesz automatyczny e-mail z systemu</a:t>
            </a:r>
          </a:p>
          <a:p>
            <a:pPr lvl="1"/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pl-PL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3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A3EB9B-2912-47A2-BBAB-5F2957D3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716431-EE25-4541-8A02-36206E3B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BE1C7B4-F103-41D9-9C97-AEFB9E18E14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2B21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F7DD41DC-6F6D-4C73-9334-4C933D148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70069" y="-243218"/>
            <a:ext cx="10515600" cy="7211811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30FB494D-E9E8-45FD-8584-CB6B5A9CE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732" y="-554284"/>
            <a:ext cx="4736857" cy="624793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3E9FC5-8997-4DD4-8FBD-F9A0BE475FDE}"/>
              </a:ext>
            </a:extLst>
          </p:cNvPr>
          <p:cNvSpPr txBox="1"/>
          <p:nvPr/>
        </p:nvSpPr>
        <p:spPr>
          <a:xfrm>
            <a:off x="5916682" y="2485525"/>
            <a:ext cx="5679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Zasady dofinansowania</a:t>
            </a:r>
          </a:p>
        </p:txBody>
      </p:sp>
    </p:spTree>
    <p:extLst>
      <p:ext uri="{BB962C8B-B14F-4D97-AF65-F5344CB8AC3E}">
        <p14:creationId xmlns:p14="http://schemas.microsoft.com/office/powerpoint/2010/main" val="137911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Uznanie okresu studiów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838200" y="1333850"/>
            <a:ext cx="10515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pl-PL" sz="20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0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Wejdź na stronę CWM (zakładka </a:t>
            </a:r>
            <a:r>
              <a:rPr lang="pl-PL" sz="2000" i="1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 powrocie</a:t>
            </a:r>
            <a:r>
              <a:rPr lang="pl-PL" sz="20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i dowiedz się jak rozliczyć wyjazd</a:t>
            </a:r>
          </a:p>
          <a:p>
            <a:pPr lvl="1"/>
            <a:endParaRPr lang="pl-PL" sz="20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0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Studenci IFE: </a:t>
            </a:r>
          </a:p>
          <a:p>
            <a:pPr lvl="1"/>
            <a:r>
              <a:rPr lang="pl-PL" sz="20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Biuro SMS dokonuje uznania mobilności w systemie elektronicznym </a:t>
            </a:r>
            <a:br>
              <a:rPr lang="pl-PL" sz="20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0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dla studentów IFE po uzupełnieniu karty Erasmus przez studenta</a:t>
            </a:r>
          </a:p>
          <a:p>
            <a:pPr lvl="1"/>
            <a:r>
              <a:rPr lang="pl-PL" sz="20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oraz dokonuje rozliczania finansowego.</a:t>
            </a:r>
          </a:p>
          <a:p>
            <a:pPr lvl="1"/>
            <a:endParaRPr lang="pl-PL" sz="20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pl-PL" sz="20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Studenci wydziałowi :</a:t>
            </a:r>
          </a:p>
          <a:p>
            <a:pPr lvl="1"/>
            <a:r>
              <a:rPr lang="pl-PL" sz="20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Dziekanaty wydziałów dokonują uznania mobilności dla studentów wydziałowych.</a:t>
            </a:r>
          </a:p>
          <a:p>
            <a:pPr lvl="1"/>
            <a:r>
              <a:rPr lang="pl-PL" sz="20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 otrzymaniu z wydziału DOKUMENTU O UZNANIU OKRESU STUDIÓW ZAGRANICĄ biuro SMS dokonuje rozliczania finansowego.</a:t>
            </a:r>
          </a:p>
          <a:p>
            <a:pPr lvl="1" algn="ctr"/>
            <a:endParaRPr lang="pl-PL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 algn="ctr"/>
            <a:r>
              <a:rPr lang="pl-PL" sz="2400" b="1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 całkowitym rozliczeniu mobilności </a:t>
            </a:r>
          </a:p>
          <a:p>
            <a:pPr lvl="1" algn="ctr"/>
            <a:r>
              <a:rPr lang="pl-PL" sz="2400" b="1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wypłacana jest ostatnia rata stypendium </a:t>
            </a:r>
            <a:r>
              <a:rPr lang="pl-PL" sz="2400" b="1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</a:t>
            </a:r>
            <a:r>
              <a:rPr lang="pl-PL" sz="2400" b="1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4158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12504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B2173"/>
                </a:solidFill>
              </a:rPr>
              <a:t>Kontakt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D8C2BD-911D-42B3-89A9-DF142E472B21}"/>
              </a:ext>
            </a:extLst>
          </p:cNvPr>
          <p:cNvSpPr txBox="1"/>
          <p:nvPr/>
        </p:nvSpPr>
        <p:spPr>
          <a:xfrm>
            <a:off x="1652632" y="2056634"/>
            <a:ext cx="78783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ul. Żwirki 36 (budynek IFE)</a:t>
            </a:r>
          </a:p>
          <a:p>
            <a:pPr lvl="1" algn="ctr"/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piętro, p. 120</a:t>
            </a:r>
          </a:p>
          <a:p>
            <a:pPr lvl="1" algn="ctr"/>
            <a:endParaRPr lang="pl-PL" sz="2400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 algn="ctr"/>
            <a:r>
              <a:rPr lang="pl-PL" sz="2400" u="sng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Godziny przyjęć studentów:</a:t>
            </a:r>
          </a:p>
          <a:p>
            <a:pPr lvl="1" algn="ctr"/>
            <a:endParaRPr lang="pl-PL" sz="2400" u="sng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 algn="ctr"/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pon.: 9:00-11:00; 12:00-14:00, </a:t>
            </a:r>
          </a:p>
          <a:p>
            <a:pPr lvl="1" algn="ctr"/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wt.: 9:00-11:00; 13:30-15:30, </a:t>
            </a:r>
          </a:p>
          <a:p>
            <a:pPr lvl="1" algn="ctr"/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śr.: nieczynne </a:t>
            </a:r>
          </a:p>
          <a:p>
            <a:pPr lvl="1" algn="ctr"/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czw.: 9:00-11:00; 12:00-14:00</a:t>
            </a:r>
          </a:p>
          <a:p>
            <a:pPr lvl="1" algn="ctr"/>
            <a:r>
              <a:rPr lang="pl-PL" sz="2400" dirty="0">
                <a:solidFill>
                  <a:srgbClr val="2B217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pt.: 9:00-11:00</a:t>
            </a:r>
          </a:p>
          <a:p>
            <a:pPr lvl="1"/>
            <a:endParaRPr lang="pl-PL" dirty="0">
              <a:solidFill>
                <a:srgbClr val="2B217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755531" y="1406014"/>
            <a:ext cx="691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2B2173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Sekcja Mobilności Studenckiej</a:t>
            </a:r>
          </a:p>
        </p:txBody>
      </p:sp>
    </p:spTree>
    <p:extLst>
      <p:ext uri="{BB962C8B-B14F-4D97-AF65-F5344CB8AC3E}">
        <p14:creationId xmlns:p14="http://schemas.microsoft.com/office/powerpoint/2010/main" val="239683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10896EB5-0008-49EF-A011-2140A7BCF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8374" y="518903"/>
            <a:ext cx="5315251" cy="403295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52759E6-E364-4E9F-BD2A-D5E84C76961A}"/>
              </a:ext>
            </a:extLst>
          </p:cNvPr>
          <p:cNvSpPr txBox="1"/>
          <p:nvPr/>
        </p:nvSpPr>
        <p:spPr>
          <a:xfrm>
            <a:off x="2364009" y="5130163"/>
            <a:ext cx="7618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2B217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12 miesięcy (360 dni) -to twój kapitał wyjazdowy na każdym stopniu studiów!</a:t>
            </a:r>
          </a:p>
        </p:txBody>
      </p:sp>
    </p:spTree>
    <p:extLst>
      <p:ext uri="{BB962C8B-B14F-4D97-AF65-F5344CB8AC3E}">
        <p14:creationId xmlns:p14="http://schemas.microsoft.com/office/powerpoint/2010/main" val="373491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5CF8B-B43C-49AF-82C8-7A24A4A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9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2B2173"/>
                </a:solidFill>
              </a:rPr>
              <a:t>Okres dofinansowania wyjazdu na studia długoterminowe w ramach Erasmus+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B2C6366-C6D7-4F57-92FB-938B9B101407}"/>
              </a:ext>
            </a:extLst>
          </p:cNvPr>
          <p:cNvSpPr txBox="1"/>
          <p:nvPr/>
        </p:nvSpPr>
        <p:spPr>
          <a:xfrm>
            <a:off x="2122413" y="3079747"/>
            <a:ext cx="777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solidFill>
                  <a:srgbClr val="2B217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 cały okres pobytu </a:t>
            </a:r>
            <a:r>
              <a:rPr lang="pl-PL" sz="4800" dirty="0">
                <a:solidFill>
                  <a:srgbClr val="2B217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 panose="05000000000000000000" pitchFamily="2" charset="2"/>
              </a:rPr>
              <a:t></a:t>
            </a:r>
            <a:endParaRPr lang="pl-PL" sz="4800" dirty="0">
              <a:solidFill>
                <a:srgbClr val="2B217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8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8973" y="0"/>
            <a:ext cx="82147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456" y="4302981"/>
            <a:ext cx="385083" cy="38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458" y="916351"/>
            <a:ext cx="385083" cy="38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571" y="2604018"/>
            <a:ext cx="385083" cy="38508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/>
          <p:nvPr/>
        </p:nvSpPr>
        <p:spPr>
          <a:xfrm>
            <a:off x="947055" y="916351"/>
            <a:ext cx="414745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2B217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670 EUR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2B217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Irlandia, Islandia, Dania, Norwegia, Szwecja, Finlandia, Luksemburg, Liechtenstein oraz kraje regionu 14 - Wyspy Owcze, Szwajcaria, Zjednoczone Królestwo</a:t>
            </a:r>
            <a:endParaRPr dirty="0"/>
          </a:p>
        </p:txBody>
      </p:sp>
      <p:sp>
        <p:nvSpPr>
          <p:cNvPr id="315" name="Google Shape;315;p23"/>
          <p:cNvSpPr txBox="1"/>
          <p:nvPr/>
        </p:nvSpPr>
        <p:spPr>
          <a:xfrm>
            <a:off x="947055" y="2606177"/>
            <a:ext cx="370114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2B217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670 EUR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2B217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Portugalia, Hiszpania, Francja, Belgia, Holandia, Niemcy, Włochy, Austria, Malta, Grecja, Cypr oraz kraje regionu 5 – Andora, Monako, Państwo Watykańskie, San Marino</a:t>
            </a:r>
            <a:endParaRPr dirty="0"/>
          </a:p>
        </p:txBody>
      </p:sp>
      <p:sp>
        <p:nvSpPr>
          <p:cNvPr id="316" name="Google Shape;316;p23"/>
          <p:cNvSpPr txBox="1"/>
          <p:nvPr/>
        </p:nvSpPr>
        <p:spPr>
          <a:xfrm>
            <a:off x="947055" y="4302981"/>
            <a:ext cx="318951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2B217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600 EUR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2B217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Estonia, Łotwa, Litwa, Czechy, Słowacja, Węgry, Słowenia, Chorwacja, Rumunia, Bułgaria, Republika Macedonii Północnej, Turcja, Serbia</a:t>
            </a:r>
            <a:endParaRPr dirty="0"/>
          </a:p>
        </p:txBody>
      </p:sp>
      <p:sp>
        <p:nvSpPr>
          <p:cNvPr id="317" name="Google Shape;317;p23"/>
          <p:cNvSpPr/>
          <p:nvPr/>
        </p:nvSpPr>
        <p:spPr>
          <a:xfrm>
            <a:off x="888538" y="41416"/>
            <a:ext cx="57639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Grant Erasmusa -   studia*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3"/>
          <p:cNvSpPr txBox="1"/>
          <p:nvPr/>
        </p:nvSpPr>
        <p:spPr>
          <a:xfrm>
            <a:off x="271268" y="6006142"/>
            <a:ext cx="46697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2B2173"/>
                </a:solidFill>
                <a:latin typeface="Calibri"/>
                <a:ea typeface="Calibri"/>
                <a:cs typeface="Calibri"/>
                <a:sym typeface="Calibri"/>
              </a:rPr>
              <a:t>*wyjazdy na praktyki – dodatkowe 150 EUR/mc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"/>
          <p:cNvSpPr txBox="1"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2173"/>
              </a:buClr>
              <a:buSzPts val="4400"/>
              <a:buFont typeface="Open Sans SemiBold"/>
              <a:buNone/>
            </a:pPr>
            <a:r>
              <a:rPr lang="pl-PL">
                <a:solidFill>
                  <a:srgbClr val="2B2173"/>
                </a:solidFill>
              </a:rPr>
              <a:t>Wypłata dofinansowań</a:t>
            </a:r>
            <a:endParaRPr/>
          </a:p>
        </p:txBody>
      </p:sp>
      <p:pic>
        <p:nvPicPr>
          <p:cNvPr id="324" name="Google Shape;32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5994" y="2232225"/>
            <a:ext cx="1320865" cy="174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7750" y="2298915"/>
            <a:ext cx="1320865" cy="17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4"/>
          <p:cNvSpPr txBox="1"/>
          <p:nvPr/>
        </p:nvSpPr>
        <p:spPr>
          <a:xfrm>
            <a:off x="838200" y="4522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endParaRPr sz="4400">
              <a:solidFill>
                <a:srgbClr val="2B217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27" name="Google Shape;327;p24"/>
          <p:cNvSpPr txBox="1"/>
          <p:nvPr/>
        </p:nvSpPr>
        <p:spPr>
          <a:xfrm>
            <a:off x="1724537" y="4542922"/>
            <a:ext cx="40722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2B217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na start dostajesz </a:t>
            </a:r>
            <a:r>
              <a:rPr lang="pl-PL" sz="2000" dirty="0">
                <a:solidFill>
                  <a:srgbClr val="2B217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80% </a:t>
            </a:r>
            <a:r>
              <a:rPr lang="pl-PL" sz="2000" dirty="0">
                <a:solidFill>
                  <a:srgbClr val="2B217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całej sumy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2B217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Wyjazd na cały rok: 40% i 40%</a:t>
            </a:r>
            <a:endParaRPr dirty="0"/>
          </a:p>
        </p:txBody>
      </p:sp>
      <p:sp>
        <p:nvSpPr>
          <p:cNvPr id="328" name="Google Shape;328;p24"/>
          <p:cNvSpPr txBox="1"/>
          <p:nvPr/>
        </p:nvSpPr>
        <p:spPr>
          <a:xfrm>
            <a:off x="6550545" y="4499537"/>
            <a:ext cx="45761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2B217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 powrocie otrzymujesz pozostałe </a:t>
            </a:r>
            <a:r>
              <a:rPr lang="pl-PL" sz="2000" dirty="0">
                <a:solidFill>
                  <a:srgbClr val="2B217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20%</a:t>
            </a:r>
            <a:r>
              <a:rPr lang="pl-PL" sz="2000" dirty="0">
                <a:solidFill>
                  <a:srgbClr val="2B217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kiedy rozliczysz wyjazd</a:t>
            </a:r>
            <a:endParaRPr dirty="0"/>
          </a:p>
        </p:txBody>
      </p:sp>
      <p:sp>
        <p:nvSpPr>
          <p:cNvPr id="329" name="Google Shape;329;p24"/>
          <p:cNvSpPr txBox="1"/>
          <p:nvPr/>
        </p:nvSpPr>
        <p:spPr>
          <a:xfrm>
            <a:off x="2569355" y="1826065"/>
            <a:ext cx="285414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0" dirty="0">
                <a:solidFill>
                  <a:srgbClr val="2B2173"/>
                </a:solidFill>
                <a:latin typeface="Lato Black"/>
                <a:ea typeface="Lato Black"/>
                <a:cs typeface="Lato Black"/>
                <a:sym typeface="Lato Black"/>
              </a:rPr>
              <a:t>80</a:t>
            </a:r>
            <a:endParaRPr dirty="0"/>
          </a:p>
        </p:txBody>
      </p:sp>
      <p:sp>
        <p:nvSpPr>
          <p:cNvPr id="330" name="Google Shape;330;p24"/>
          <p:cNvSpPr txBox="1"/>
          <p:nvPr/>
        </p:nvSpPr>
        <p:spPr>
          <a:xfrm>
            <a:off x="6747001" y="1892755"/>
            <a:ext cx="285414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0">
                <a:solidFill>
                  <a:srgbClr val="2B2173"/>
                </a:solidFill>
                <a:latin typeface="Lato Black"/>
                <a:ea typeface="Lato Black"/>
                <a:cs typeface="Lato Black"/>
                <a:sym typeface="Lato Black"/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"/>
          <p:cNvSpPr txBox="1">
            <a:spLocks noGrp="1"/>
          </p:cNvSpPr>
          <p:nvPr>
            <p:ph type="title"/>
          </p:nvPr>
        </p:nvSpPr>
        <p:spPr>
          <a:xfrm>
            <a:off x="838200" y="4522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2173"/>
              </a:buClr>
              <a:buSzPts val="4400"/>
              <a:buFont typeface="Open Sans SemiBold"/>
              <a:buNone/>
            </a:pPr>
            <a:r>
              <a:rPr lang="pl-PL">
                <a:solidFill>
                  <a:srgbClr val="2B2173"/>
                </a:solidFill>
              </a:rPr>
              <a:t>Dodatkowe dofinansowanie dla osób o mniejszych szansach</a:t>
            </a:r>
            <a:endParaRPr/>
          </a:p>
        </p:txBody>
      </p:sp>
      <p:sp>
        <p:nvSpPr>
          <p:cNvPr id="337" name="Google Shape;337;p25"/>
          <p:cNvSpPr txBox="1"/>
          <p:nvPr/>
        </p:nvSpPr>
        <p:spPr>
          <a:xfrm>
            <a:off x="2227584" y="2352010"/>
            <a:ext cx="729294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B2173"/>
              </a:buClr>
              <a:buSzPts val="3200"/>
              <a:buFont typeface="Open Sans Light"/>
              <a:buChar char="•"/>
            </a:pPr>
            <a:r>
              <a:rPr lang="pl-PL" sz="3200" dirty="0">
                <a:solidFill>
                  <a:srgbClr val="2B217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wsparcie w wysokości </a:t>
            </a:r>
            <a:r>
              <a:rPr lang="pl-PL" sz="3200" dirty="0">
                <a:solidFill>
                  <a:srgbClr val="2B217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250 EUR miesięcznie </a:t>
            </a:r>
            <a:r>
              <a:rPr lang="pl-PL" sz="3200" dirty="0">
                <a:solidFill>
                  <a:srgbClr val="2B217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dla studentów, którzy otrzymują stypendium socjalne w momencie kwalifikacji lub uzyskają je do wyjazdu oraz dla studentów z niepełnosprawnością*</a:t>
            </a:r>
            <a:endParaRPr dirty="0"/>
          </a:p>
        </p:txBody>
      </p:sp>
      <p:sp>
        <p:nvSpPr>
          <p:cNvPr id="338" name="Google Shape;338;p25"/>
          <p:cNvSpPr txBox="1"/>
          <p:nvPr/>
        </p:nvSpPr>
        <p:spPr>
          <a:xfrm>
            <a:off x="514906" y="5903650"/>
            <a:ext cx="114990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*możliwe jest dodatkowe dofinansowanie dla studentów z niepełnosprawnością na podstawie kosztów rzeczywistych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"/>
          <p:cNvSpPr txBox="1">
            <a:spLocks noGrp="1"/>
          </p:cNvSpPr>
          <p:nvPr>
            <p:ph type="title"/>
          </p:nvPr>
        </p:nvSpPr>
        <p:spPr>
          <a:xfrm>
            <a:off x="722497" y="223552"/>
            <a:ext cx="10515600" cy="103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2173"/>
              </a:buClr>
              <a:buSzPts val="3600"/>
              <a:buFont typeface="Open Sans SemiBold"/>
              <a:buNone/>
            </a:pPr>
            <a:r>
              <a:rPr lang="pl-PL" sz="3600">
                <a:solidFill>
                  <a:srgbClr val="2B2173"/>
                </a:solidFill>
              </a:rPr>
              <a:t>Wsparcie podróży niskoemisyjnymi </a:t>
            </a:r>
            <a:br>
              <a:rPr lang="pl-PL" sz="3600">
                <a:solidFill>
                  <a:srgbClr val="2B2173"/>
                </a:solidFill>
              </a:rPr>
            </a:br>
            <a:r>
              <a:rPr lang="pl-PL" sz="3600">
                <a:solidFill>
                  <a:srgbClr val="2B2173"/>
                </a:solidFill>
              </a:rPr>
              <a:t>środkami transportu </a:t>
            </a:r>
            <a:endParaRPr/>
          </a:p>
        </p:txBody>
      </p:sp>
      <p:sp>
        <p:nvSpPr>
          <p:cNvPr id="344" name="Google Shape;344;p26"/>
          <p:cNvSpPr txBox="1"/>
          <p:nvPr/>
        </p:nvSpPr>
        <p:spPr>
          <a:xfrm>
            <a:off x="2097248" y="1566499"/>
            <a:ext cx="857354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B2173"/>
              </a:buClr>
              <a:buSzPts val="3200"/>
              <a:buFont typeface="Open Sans Light"/>
              <a:buChar char="•"/>
            </a:pPr>
            <a:r>
              <a:rPr lang="pl-PL" sz="3200">
                <a:solidFill>
                  <a:srgbClr val="2B217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Jednorazowe wsparcie podróży niskoemisyjnymi środkami transportu (autobus, pociąg, wspólna podróż samochodem): </a:t>
            </a:r>
            <a:r>
              <a:rPr lang="pl-PL" sz="3200">
                <a:solidFill>
                  <a:srgbClr val="2B217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50 euro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B2173"/>
              </a:buClr>
              <a:buSzPts val="3200"/>
              <a:buFont typeface="Open Sans Light"/>
              <a:buChar char="•"/>
            </a:pPr>
            <a:r>
              <a:rPr lang="pl-PL" sz="3200">
                <a:solidFill>
                  <a:srgbClr val="2B217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Uczestnicy mogą również otrzymać dodatkowe wsparcie indywidualne do </a:t>
            </a:r>
            <a:r>
              <a:rPr lang="pl-PL" sz="3200">
                <a:solidFill>
                  <a:srgbClr val="2B217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 dni </a:t>
            </a:r>
            <a:r>
              <a:rPr lang="pl-PL" sz="3200">
                <a:solidFill>
                  <a:srgbClr val="2B217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na podróż niskoemisyjnymi środkami transportu (w zależności od długości czasu podróży)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1221</Words>
  <Application>Microsoft Office PowerPoint</Application>
  <PresentationFormat>Panoramiczny</PresentationFormat>
  <Paragraphs>179</Paragraphs>
  <Slides>31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9" baseType="lpstr">
      <vt:lpstr>Open Sans SemiBold</vt:lpstr>
      <vt:lpstr>Calibri Light</vt:lpstr>
      <vt:lpstr>Open Sans</vt:lpstr>
      <vt:lpstr>Lato Black</vt:lpstr>
      <vt:lpstr>Calibri</vt:lpstr>
      <vt:lpstr>Arial</vt:lpstr>
      <vt:lpstr>Open Sans Light</vt:lpstr>
      <vt:lpstr>Motyw pakietu Office</vt:lpstr>
      <vt:lpstr>Prezentacja programu PowerPoint</vt:lpstr>
      <vt:lpstr>Dostałeś się na Erasmusa na studia?  Zobacz co dalej…</vt:lpstr>
      <vt:lpstr>Prezentacja programu PowerPoint</vt:lpstr>
      <vt:lpstr>Prezentacja programu PowerPoint</vt:lpstr>
      <vt:lpstr>Okres dofinansowania wyjazdu na studia długoterminowe w ramach Erasmus+</vt:lpstr>
      <vt:lpstr>Prezentacja programu PowerPoint</vt:lpstr>
      <vt:lpstr>Wypłata dofinansowań</vt:lpstr>
      <vt:lpstr>Dodatkowe dofinansowanie dla osób o mniejszych szansach</vt:lpstr>
      <vt:lpstr>Wsparcie podróży niskoemisyjnymi  środkami transportu </vt:lpstr>
      <vt:lpstr>Dodatkowe dofinansowanie z PŁ</vt:lpstr>
      <vt:lpstr>Dodatkowe informacje</vt:lpstr>
      <vt:lpstr>Prezentacja programu PowerPoint</vt:lpstr>
      <vt:lpstr>Nominacje</vt:lpstr>
      <vt:lpstr>Procedura aplikacyjna</vt:lpstr>
      <vt:lpstr>Dokumenty aplikacyjne dla biura SMS</vt:lpstr>
      <vt:lpstr>Learning Agreement for Studies (LAS)</vt:lpstr>
      <vt:lpstr>Wysłanie dokumentów</vt:lpstr>
      <vt:lpstr>Akceptacja uczelni zagranicznej</vt:lpstr>
      <vt:lpstr>Dane dot. wyjazdu</vt:lpstr>
      <vt:lpstr>Karta EKUZ</vt:lpstr>
      <vt:lpstr>Umowa finansowa na wyjazd</vt:lpstr>
      <vt:lpstr>Inne ważne sprawy</vt:lpstr>
      <vt:lpstr>Prezentacja programu PowerPoint</vt:lpstr>
      <vt:lpstr>Realizacja programu studiów</vt:lpstr>
      <vt:lpstr>Przedłużenie pobytu</vt:lpstr>
      <vt:lpstr>Dobry moment na znalezienie  praktyk Erasmus ;)</vt:lpstr>
      <vt:lpstr>Prezentacja programu PowerPoint</vt:lpstr>
      <vt:lpstr>Dokumenty rozliczeniowe</vt:lpstr>
      <vt:lpstr>Ankieta Erasmus</vt:lpstr>
      <vt:lpstr>Uznanie okresu studiów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Martyna Plucienniczak</dc:creator>
  <cp:lastModifiedBy>Mariola Józefowicz CWM</cp:lastModifiedBy>
  <cp:revision>116</cp:revision>
  <dcterms:created xsi:type="dcterms:W3CDTF">2019-01-06T22:38:50Z</dcterms:created>
  <dcterms:modified xsi:type="dcterms:W3CDTF">2024-04-24T07:33:15Z</dcterms:modified>
</cp:coreProperties>
</file>